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4490700" cy="113030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0093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560" userDrawn="1">
          <p15:clr>
            <a:srgbClr val="A4A3A4"/>
          </p15:clr>
        </p15:guide>
        <p15:guide id="2" pos="45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5"/>
    <p:restoredTop sz="94719"/>
  </p:normalViewPr>
  <p:slideViewPr>
    <p:cSldViewPr snapToGrid="0" showGuides="1">
      <p:cViewPr varScale="1">
        <p:scale>
          <a:sx n="67" d="100"/>
          <a:sy n="67" d="100"/>
        </p:scale>
        <p:origin x="2172" y="96"/>
      </p:cViewPr>
      <p:guideLst>
        <p:guide orient="horz" pos="3560"/>
        <p:guide pos="45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012825" y="744538"/>
            <a:ext cx="47720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13921" y="8623961"/>
            <a:ext cx="13056727" cy="378538"/>
          </a:xfrm>
          <a:prstGeom prst="rect">
            <a:avLst/>
          </a:prstGeom>
        </p:spPr>
        <p:txBody>
          <a:bodyPr lIns="27170" tIns="27170" rIns="27170" bIns="27170"/>
          <a:lstStyle>
            <a:lvl1pPr defTabSz="510204">
              <a:defRPr sz="2100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16987" y="4500304"/>
            <a:ext cx="13056725" cy="2302392"/>
          </a:xfrm>
          <a:prstGeom prst="rect">
            <a:avLst/>
          </a:prstGeom>
        </p:spPr>
        <p:txBody>
          <a:bodyPr anchor="ctr"/>
          <a:lstStyle>
            <a:lvl1pPr algn="ctr" defTabSz="2009371">
              <a:lnSpc>
                <a:spcPct val="80000"/>
              </a:lnSpc>
              <a:defRPr sz="9400" b="0" spc="-18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009371">
              <a:lnSpc>
                <a:spcPct val="80000"/>
              </a:lnSpc>
              <a:defRPr sz="9400" b="0" spc="-18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009371">
              <a:lnSpc>
                <a:spcPct val="80000"/>
              </a:lnSpc>
              <a:defRPr sz="9400" b="0" spc="-18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009371">
              <a:lnSpc>
                <a:spcPct val="80000"/>
              </a:lnSpc>
              <a:defRPr sz="9400" b="0" spc="-18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009371">
              <a:lnSpc>
                <a:spcPct val="80000"/>
              </a:lnSpc>
              <a:defRPr sz="9400" b="0" spc="-18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6987" y="2215383"/>
            <a:ext cx="13056725" cy="4303462"/>
          </a:xfrm>
          <a:prstGeom prst="rect">
            <a:avLst/>
          </a:prstGeom>
        </p:spPr>
        <p:txBody>
          <a:bodyPr anchor="b"/>
          <a:lstStyle>
            <a:lvl1pPr algn="ctr" defTabSz="2009371">
              <a:lnSpc>
                <a:spcPct val="80000"/>
              </a:lnSpc>
              <a:defRPr sz="20600" spc="-206"/>
            </a:lvl1pPr>
            <a:lvl2pPr algn="ctr" defTabSz="2009371">
              <a:lnSpc>
                <a:spcPct val="80000"/>
              </a:lnSpc>
              <a:defRPr sz="20600" spc="-206"/>
            </a:lvl2pPr>
            <a:lvl3pPr algn="ctr" defTabSz="2009371">
              <a:lnSpc>
                <a:spcPct val="80000"/>
              </a:lnSpc>
              <a:defRPr sz="20600" spc="-206"/>
            </a:lvl3pPr>
            <a:lvl4pPr algn="ctr" defTabSz="2009371">
              <a:lnSpc>
                <a:spcPct val="80000"/>
              </a:lnSpc>
              <a:defRPr sz="20600" spc="-206"/>
            </a:lvl4pPr>
            <a:lvl5pPr algn="ctr" defTabSz="2009371">
              <a:lnSpc>
                <a:spcPct val="80000"/>
              </a:lnSpc>
              <a:defRPr sz="20600" spc="-206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16987" y="6485963"/>
            <a:ext cx="13056725" cy="555513"/>
          </a:xfrm>
          <a:prstGeom prst="rect">
            <a:avLst/>
          </a:prstGeom>
        </p:spPr>
        <p:txBody>
          <a:bodyPr lIns="27170" tIns="27170" rIns="27170" bIns="27170"/>
          <a:lstStyle>
            <a:lvl1pPr algn="ctr" defTabSz="510204">
              <a:defRPr sz="3300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444093" y="7920101"/>
            <a:ext cx="12004301" cy="378538"/>
          </a:xfrm>
          <a:prstGeom prst="rect">
            <a:avLst/>
          </a:prstGeom>
        </p:spPr>
        <p:txBody>
          <a:bodyPr lIns="27170" tIns="27170" rIns="27170" bIns="27170"/>
          <a:lstStyle>
            <a:lvl1pPr defTabSz="510204">
              <a:defRPr sz="2100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042305" y="4511606"/>
            <a:ext cx="12406090" cy="2279789"/>
          </a:xfrm>
          <a:prstGeom prst="rect">
            <a:avLst/>
          </a:prstGeom>
        </p:spPr>
        <p:txBody>
          <a:bodyPr/>
          <a:lstStyle>
            <a:lvl1pPr marL="526519" indent="-387232" defTabSz="2009371">
              <a:lnSpc>
                <a:spcPct val="90000"/>
              </a:lnSpc>
              <a:defRPr sz="7000" b="0" spc="-14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526519" indent="69967" defTabSz="2009371">
              <a:lnSpc>
                <a:spcPct val="90000"/>
              </a:lnSpc>
              <a:defRPr sz="7000" b="0" spc="-14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526519" indent="527167" defTabSz="2009371">
              <a:lnSpc>
                <a:spcPct val="90000"/>
              </a:lnSpc>
              <a:defRPr sz="7000" b="0" spc="-14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526519" indent="984367" defTabSz="2009371">
              <a:lnSpc>
                <a:spcPct val="90000"/>
              </a:lnSpc>
              <a:defRPr sz="7000" b="0" spc="-14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526519" indent="1441567" defTabSz="2009371">
              <a:lnSpc>
                <a:spcPct val="90000"/>
              </a:lnSpc>
              <a:defRPr sz="7000" b="0" spc="-14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>
            <a:spLocks noGrp="1"/>
          </p:cNvSpPr>
          <p:nvPr>
            <p:ph type="pic" sz="quarter" idx="21"/>
          </p:nvPr>
        </p:nvSpPr>
        <p:spPr>
          <a:xfrm>
            <a:off x="9366124" y="2179769"/>
            <a:ext cx="4420840" cy="35357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l avec des beignets de saumon, de la salade et du houmous "/>
          <p:cNvSpPr>
            <a:spLocks noGrp="1"/>
          </p:cNvSpPr>
          <p:nvPr>
            <p:ph type="pic" sz="half" idx="22"/>
          </p:nvPr>
        </p:nvSpPr>
        <p:spPr>
          <a:xfrm>
            <a:off x="8022715" y="3940163"/>
            <a:ext cx="6203832" cy="72204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l de pâtes pappardelle avec du beurre maître d’hôtel, des noisettes grillées et des lamelles de parmesan"/>
          <p:cNvSpPr>
            <a:spLocks noGrp="1"/>
          </p:cNvSpPr>
          <p:nvPr>
            <p:ph type="pic" idx="23"/>
          </p:nvPr>
        </p:nvSpPr>
        <p:spPr>
          <a:xfrm>
            <a:off x="-83020" y="1870332"/>
            <a:ext cx="9871790" cy="74038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>
            <a:spLocks noGrp="1"/>
          </p:cNvSpPr>
          <p:nvPr>
            <p:ph type="pic" idx="21"/>
          </p:nvPr>
        </p:nvSpPr>
        <p:spPr>
          <a:xfrm>
            <a:off x="-792461" y="-1707059"/>
            <a:ext cx="16075622" cy="128604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>
            <a:spLocks noGrp="1"/>
          </p:cNvSpPr>
          <p:nvPr>
            <p:ph type="pic" idx="21"/>
          </p:nvPr>
        </p:nvSpPr>
        <p:spPr>
          <a:xfrm>
            <a:off x="-686799" y="806172"/>
            <a:ext cx="15894486" cy="951958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716987" y="5809991"/>
            <a:ext cx="13056725" cy="2762291"/>
          </a:xfrm>
          <a:prstGeom prst="rect">
            <a:avLst/>
          </a:prstGeom>
        </p:spPr>
        <p:txBody>
          <a:bodyPr/>
          <a:lstStyle/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717695" y="2233336"/>
            <a:ext cx="13055311" cy="378538"/>
          </a:xfrm>
          <a:prstGeom prst="rect">
            <a:avLst/>
          </a:prstGeom>
        </p:spPr>
        <p:txBody>
          <a:bodyPr lIns="27170" tIns="27170" rIns="27170" bIns="27170"/>
          <a:lstStyle>
            <a:lvl1pPr defTabSz="510204">
              <a:defRPr sz="2100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16987" y="8475422"/>
            <a:ext cx="13056725" cy="663772"/>
          </a:xfrm>
          <a:prstGeom prst="rect">
            <a:avLst/>
          </a:prstGeom>
        </p:spPr>
        <p:txBody>
          <a:bodyPr/>
          <a:lstStyle/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>
            <a:spLocks noGrp="1"/>
          </p:cNvSpPr>
          <p:nvPr>
            <p:ph type="pic" sz="half" idx="21"/>
          </p:nvPr>
        </p:nvSpPr>
        <p:spPr>
          <a:xfrm>
            <a:off x="6520815" y="1455234"/>
            <a:ext cx="7217323" cy="84000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716987" y="2330714"/>
            <a:ext cx="5811376" cy="3495664"/>
          </a:xfrm>
          <a:prstGeom prst="rect">
            <a:avLst/>
          </a:prstGeom>
        </p:spPr>
        <p:txBody>
          <a:bodyPr/>
          <a:lstStyle>
            <a:lvl1pPr>
              <a:defRPr sz="7000" spc="-140"/>
            </a:lvl1pPr>
          </a:lstStyle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16987" y="5771885"/>
            <a:ext cx="5811376" cy="3200401"/>
          </a:xfrm>
          <a:prstGeom prst="rect">
            <a:avLst/>
          </a:prstGeom>
        </p:spPr>
        <p:txBody>
          <a:bodyPr/>
          <a:lstStyle/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7106241" y="9316177"/>
            <a:ext cx="270792" cy="258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716987" y="2217506"/>
            <a:ext cx="13056725" cy="851687"/>
          </a:xfrm>
          <a:prstGeom prst="rect">
            <a:avLst/>
          </a:prstGeom>
        </p:spPr>
        <p:txBody>
          <a:bodyPr anchor="t"/>
          <a:lstStyle>
            <a:lvl1pPr>
              <a:defRPr sz="7000" spc="-140"/>
            </a:lvl1pPr>
          </a:lstStyle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16987" y="2986173"/>
            <a:ext cx="13056725" cy="555512"/>
          </a:xfrm>
          <a:prstGeom prst="rect">
            <a:avLst/>
          </a:prstGeom>
        </p:spPr>
        <p:txBody>
          <a:bodyPr lIns="27170" tIns="27170" rIns="27170" bIns="27170"/>
          <a:lstStyle>
            <a:lvl1pPr defTabSz="510204">
              <a:defRPr sz="3300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6987" y="4100753"/>
            <a:ext cx="13056725" cy="4906307"/>
          </a:xfrm>
          <a:prstGeom prst="rect">
            <a:avLst/>
          </a:prstGeom>
        </p:spPr>
        <p:txBody>
          <a:bodyPr/>
          <a:lstStyle>
            <a:lvl1pPr marL="4826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1pPr>
            <a:lvl2pPr marL="10922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2pPr>
            <a:lvl3pPr marL="17018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3pPr>
            <a:lvl4pPr marL="23114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4pPr>
            <a:lvl5pPr marL="29210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6987" y="4100753"/>
            <a:ext cx="13056725" cy="4906307"/>
          </a:xfrm>
          <a:prstGeom prst="rect">
            <a:avLst/>
          </a:prstGeom>
        </p:spPr>
        <p:txBody>
          <a:bodyPr numCol="2" spcCol="652836"/>
          <a:lstStyle>
            <a:lvl1pPr marL="4826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1pPr>
            <a:lvl2pPr marL="10922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2pPr>
            <a:lvl3pPr marL="17018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3pPr>
            <a:lvl4pPr marL="23114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4pPr>
            <a:lvl5pPr marL="29210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16987" y="2986173"/>
            <a:ext cx="5811376" cy="555512"/>
          </a:xfrm>
          <a:prstGeom prst="rect">
            <a:avLst/>
          </a:prstGeom>
        </p:spPr>
        <p:txBody>
          <a:bodyPr lIns="27170" tIns="27170" rIns="27170" bIns="27170"/>
          <a:lstStyle>
            <a:lvl1pPr defTabSz="510204">
              <a:defRPr sz="3300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16987" y="4100753"/>
            <a:ext cx="5811376" cy="4906674"/>
          </a:xfrm>
          <a:prstGeom prst="rect">
            <a:avLst/>
          </a:prstGeom>
        </p:spPr>
        <p:txBody>
          <a:bodyPr/>
          <a:lstStyle>
            <a:lvl1pPr marL="4826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1pPr>
            <a:lvl2pPr marL="10922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2pPr>
            <a:lvl3pPr marL="17018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3pPr>
            <a:lvl4pPr marL="23114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4pPr>
            <a:lvl5pPr marL="2921000" indent="-482600" defTabSz="2009371">
              <a:lnSpc>
                <a:spcPct val="90000"/>
              </a:lnSpc>
              <a:spcBef>
                <a:spcPts val="3700"/>
              </a:spcBef>
              <a:buSzPct val="123000"/>
              <a:buChar char="•"/>
              <a:defRPr sz="3800" b="0"/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l de pâtes pappardelle avec du beurre maître d’hôtel, des noisettes grillées et des lamelles de parmesan"/>
          <p:cNvSpPr>
            <a:spLocks noGrp="1"/>
          </p:cNvSpPr>
          <p:nvPr>
            <p:ph type="pic" sz="half" idx="22"/>
          </p:nvPr>
        </p:nvSpPr>
        <p:spPr>
          <a:xfrm>
            <a:off x="7245350" y="1333964"/>
            <a:ext cx="6487580" cy="86501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716987" y="2217506"/>
            <a:ext cx="5811376" cy="852839"/>
          </a:xfrm>
          <a:prstGeom prst="rect">
            <a:avLst/>
          </a:prstGeom>
        </p:spPr>
        <p:txBody>
          <a:bodyPr anchor="t"/>
          <a:lstStyle>
            <a:lvl1pPr>
              <a:defRPr sz="7000" spc="-140"/>
            </a:lvl1pPr>
          </a:lstStyle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716985" y="4270355"/>
            <a:ext cx="13056727" cy="2762290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7106241" y="9316177"/>
            <a:ext cx="270792" cy="258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716987" y="2217506"/>
            <a:ext cx="13056725" cy="852749"/>
          </a:xfrm>
          <a:prstGeom prst="rect">
            <a:avLst/>
          </a:prstGeom>
        </p:spPr>
        <p:txBody>
          <a:bodyPr anchor="t"/>
          <a:lstStyle>
            <a:lvl1pPr>
              <a:defRPr sz="7000" spc="-140"/>
            </a:lvl1pPr>
          </a:lstStyle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16987" y="2986173"/>
            <a:ext cx="13056725" cy="555512"/>
          </a:xfrm>
          <a:prstGeom prst="rect">
            <a:avLst/>
          </a:prstGeom>
        </p:spPr>
        <p:txBody>
          <a:bodyPr lIns="27170" tIns="27170" rIns="27170" bIns="27170"/>
          <a:lstStyle>
            <a:lvl1pPr defTabSz="510204">
              <a:defRPr sz="3300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716987" y="2217506"/>
            <a:ext cx="13056725" cy="852839"/>
          </a:xfrm>
          <a:prstGeom prst="rect">
            <a:avLst/>
          </a:prstGeom>
        </p:spPr>
        <p:txBody>
          <a:bodyPr anchor="t"/>
          <a:lstStyle>
            <a:lvl1pPr>
              <a:defRPr sz="7000" spc="-140"/>
            </a:lvl1pPr>
          </a:lstStyle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16987" y="2986173"/>
            <a:ext cx="13056725" cy="555512"/>
          </a:xfrm>
          <a:prstGeom prst="rect">
            <a:avLst/>
          </a:prstGeom>
        </p:spPr>
        <p:txBody>
          <a:bodyPr lIns="27170" tIns="27170" rIns="27170" bIns="27170"/>
          <a:lstStyle>
            <a:lvl1pPr defTabSz="510204">
              <a:defRPr sz="3300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6987" y="4100753"/>
            <a:ext cx="13056725" cy="4906307"/>
          </a:xfrm>
          <a:prstGeom prst="rect">
            <a:avLst/>
          </a:prstGeom>
        </p:spPr>
        <p:txBody>
          <a:bodyPr/>
          <a:lstStyle>
            <a:lvl1pPr>
              <a:spcBef>
                <a:spcPts val="1400"/>
              </a:spcBef>
              <a:defRPr b="0" spc="-44"/>
            </a:lvl1pPr>
            <a:lvl2pPr>
              <a:spcBef>
                <a:spcPts val="1400"/>
              </a:spcBef>
              <a:defRPr b="0" spc="-44"/>
            </a:lvl2pPr>
            <a:lvl3pPr>
              <a:spcBef>
                <a:spcPts val="1400"/>
              </a:spcBef>
              <a:defRPr b="0" spc="-44"/>
            </a:lvl3pPr>
            <a:lvl4pPr>
              <a:spcBef>
                <a:spcPts val="1400"/>
              </a:spcBef>
              <a:defRPr b="0" spc="-44"/>
            </a:lvl4pPr>
            <a:lvl5pPr>
              <a:spcBef>
                <a:spcPts val="1400"/>
              </a:spcBef>
              <a:defRPr b="0" spc="-44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716985" y="3106232"/>
            <a:ext cx="13056727" cy="276229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88" tIns="30188" rIns="30188" bIns="30188" anchor="b">
            <a:normAutofit/>
          </a:bodyPr>
          <a:lstStyle/>
          <a:p>
            <a:r>
              <a:t>Titre de la présentation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713923" y="5868522"/>
            <a:ext cx="13056725" cy="11320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88" tIns="30188" rIns="30188" bIns="30188">
            <a:normAutofit/>
          </a:bodyPr>
          <a:lstStyle/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7106241" y="9313661"/>
            <a:ext cx="270792" cy="258600"/>
          </a:xfrm>
          <a:prstGeom prst="rect">
            <a:avLst/>
          </a:prstGeom>
          <a:ln w="3175">
            <a:miter lim="400000"/>
          </a:ln>
        </p:spPr>
        <p:txBody>
          <a:bodyPr wrap="none" lIns="30188" tIns="30188" rIns="30188" bIns="30188" anchor="b">
            <a:spAutoFit/>
          </a:bodyPr>
          <a:lstStyle>
            <a:lvl1pPr defTabSz="481424">
              <a:defRPr sz="14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00937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1" i="0" u="none" strike="noStrike" cap="none" spc="-18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680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4814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56C74EB-6A23-EDE8-C65A-76D40CEC8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762" y="142875"/>
            <a:ext cx="7245350" cy="9644062"/>
          </a:xfrm>
          <a:prstGeom prst="rect">
            <a:avLst/>
          </a:prstGeom>
        </p:spPr>
      </p:pic>
      <p:sp>
        <p:nvSpPr>
          <p:cNvPr id="153" name="Sous-titre"/>
          <p:cNvSpPr txBox="1">
            <a:spLocks noGrp="1"/>
          </p:cNvSpPr>
          <p:nvPr>
            <p:ph type="ctrTitle"/>
          </p:nvPr>
        </p:nvSpPr>
        <p:spPr>
          <a:xfrm>
            <a:off x="7955986" y="5477640"/>
            <a:ext cx="5957056" cy="14901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defTabSz="1069207">
              <a:lnSpc>
                <a:spcPct val="100000"/>
              </a:lnSpc>
              <a:defRPr sz="3200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 algn="ctr" defTabSz="2009371" hangingPunct="0"/>
            <a:r>
              <a:rPr lang="fr-FR" sz="5300" dirty="0" smtClean="0"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Semestre </a:t>
            </a:r>
            <a:r>
              <a:rPr lang="fr-FR" sz="5300" dirty="0"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2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/>
            </a:r>
            <a:br>
              <a:rPr lang="fr-FR" sz="4000" dirty="0"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</a:br>
            <a:r>
              <a:rPr lang="fr-FR" dirty="0" smtClean="0"/>
              <a:t> 2024-2025</a:t>
            </a:r>
            <a:endParaRPr dirty="0"/>
          </a:p>
        </p:txBody>
      </p:sp>
      <p:sp>
        <p:nvSpPr>
          <p:cNvPr id="157" name="Espace réservé du texte 17"/>
          <p:cNvSpPr txBox="1"/>
          <p:nvPr/>
        </p:nvSpPr>
        <p:spPr>
          <a:xfrm>
            <a:off x="8003911" y="3345450"/>
            <a:ext cx="5957056" cy="6771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 defTabSz="1069207">
              <a:spcBef>
                <a:spcPts val="1100"/>
              </a:spcBef>
              <a:defRPr sz="5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4400" dirty="0"/>
          </a:p>
        </p:txBody>
      </p:sp>
      <p:pic>
        <p:nvPicPr>
          <p:cNvPr id="159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3843" y="9972139"/>
            <a:ext cx="1934606" cy="883845"/>
          </a:xfrm>
          <a:prstGeom prst="rect">
            <a:avLst/>
          </a:prstGeom>
          <a:ln w="3175">
            <a:miter lim="400000"/>
          </a:ln>
        </p:spPr>
      </p:pic>
      <p:pic>
        <p:nvPicPr>
          <p:cNvPr id="160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7927" y="10213588"/>
            <a:ext cx="1941116" cy="413655"/>
          </a:xfrm>
          <a:prstGeom prst="rect">
            <a:avLst/>
          </a:prstGeom>
          <a:ln w="3175">
            <a:miter lim="400000"/>
          </a:ln>
        </p:spPr>
      </p:pic>
      <p:sp>
        <p:nvSpPr>
          <p:cNvPr id="2" name="Espace réservé du texte 5">
            <a:extLst>
              <a:ext uri="{FF2B5EF4-FFF2-40B4-BE49-F238E27FC236}">
                <a16:creationId xmlns:a16="http://schemas.microsoft.com/office/drawing/2014/main" id="{58CF99BD-EFAC-9AD5-FC1B-8F54668EC2A4}"/>
              </a:ext>
            </a:extLst>
          </p:cNvPr>
          <p:cNvSpPr/>
          <p:nvPr/>
        </p:nvSpPr>
        <p:spPr>
          <a:xfrm>
            <a:off x="100013" y="371475"/>
            <a:ext cx="6829425" cy="10482258"/>
          </a:xfrm>
          <a:prstGeom prst="rect">
            <a:avLst/>
          </a:prstGeom>
          <a:ln w="3175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 fontScale="92500" lnSpcReduction="20000"/>
          </a:bodyPr>
          <a:lstStyle>
            <a:lvl1pPr algn="l" defTabSz="1069207">
              <a:lnSpc>
                <a:spcPct val="90000"/>
              </a:lnSpc>
              <a:spcBef>
                <a:spcPts val="11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25984" algn="just">
              <a:spcBef>
                <a:spcPts val="2768"/>
              </a:spcBef>
            </a:pPr>
            <a:endParaRPr lang="fr-FR" sz="1300" dirty="0">
              <a:solidFill>
                <a:srgbClr val="000000"/>
              </a:solidFill>
              <a:latin typeface="Helvetica" pitchFamily="2" charset="0"/>
            </a:endParaRPr>
          </a:p>
          <a:p>
            <a:pPr marL="25984" algn="just">
              <a:spcBef>
                <a:spcPts val="2768"/>
              </a:spcBef>
            </a:pP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* 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Cycle ARPE – La fabrique judiciaire du droit européen  </a:t>
            </a:r>
            <a:endParaRPr lang="fr-FR" sz="1600" dirty="0">
              <a:latin typeface="+mn-lt"/>
            </a:endParaRPr>
          </a:p>
          <a:p>
            <a:pPr marL="17907" algn="just">
              <a:spcBef>
                <a:spcPts val="0"/>
              </a:spcBef>
            </a:pPr>
            <a:r>
              <a:rPr lang="fr-FR" sz="1600" b="1" dirty="0">
                <a:solidFill>
                  <a:srgbClr val="000000"/>
                </a:solidFill>
                <a:latin typeface="+mn-lt"/>
              </a:rPr>
              <a:t>9 janvier 2025 matin, à la chambre criminelle </a:t>
            </a:r>
            <a:endParaRPr lang="fr-FR" sz="1600" dirty="0">
              <a:latin typeface="+mn-lt"/>
            </a:endParaRPr>
          </a:p>
          <a:p>
            <a:pPr marL="18377" indent="787" algn="just">
              <a:spcBef>
                <a:spcPts val="0"/>
              </a:spcBef>
            </a:pPr>
            <a:r>
              <a:rPr lang="fr-FR" sz="1600" dirty="0">
                <a:solidFill>
                  <a:srgbClr val="000000"/>
                </a:solidFill>
                <a:latin typeface="+mn-lt"/>
              </a:rPr>
              <a:t>Séminaire fermé, réservé aux membres de l’ARPE, du CDPC et du département de droit pénal  de la Sorbonne sur </a:t>
            </a:r>
            <a:r>
              <a:rPr lang="fr-FR" sz="1600" dirty="0" smtClean="0">
                <a:solidFill>
                  <a:srgbClr val="000000"/>
                </a:solidFill>
                <a:latin typeface="+mn-lt"/>
              </a:rPr>
              <a:t>inscription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 </a:t>
            </a:r>
            <a:endParaRPr lang="fr-FR" sz="1600" dirty="0" smtClean="0">
              <a:solidFill>
                <a:srgbClr val="000000"/>
              </a:solidFill>
              <a:latin typeface="+mn-lt"/>
            </a:endParaRPr>
          </a:p>
          <a:p>
            <a:pPr marL="18377" indent="787" algn="just">
              <a:spcBef>
                <a:spcPts val="0"/>
              </a:spcBef>
            </a:pPr>
            <a:endParaRPr lang="fr-FR" sz="1600" dirty="0">
              <a:latin typeface="+mn-lt"/>
            </a:endParaRPr>
          </a:p>
          <a:p>
            <a:pPr marL="301904" marR="3796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Frontières 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: Conférence de présentation du n° 46 des Archives de politique criminelle </a:t>
            </a: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 </a:t>
            </a:r>
          </a:p>
          <a:p>
            <a:pPr marL="16154" marR="37960" algn="just">
              <a:spcBef>
                <a:spcPts val="0"/>
              </a:spcBef>
            </a:pPr>
            <a:r>
              <a:rPr lang="fr-FR" sz="1600" b="1" dirty="0" smtClean="0">
                <a:solidFill>
                  <a:srgbClr val="000000"/>
                </a:solidFill>
                <a:latin typeface="+mn-lt"/>
              </a:rPr>
              <a:t>27 </a:t>
            </a:r>
            <a:r>
              <a:rPr lang="fr-FR" sz="1600" b="1" dirty="0">
                <a:solidFill>
                  <a:srgbClr val="000000"/>
                </a:solidFill>
                <a:latin typeface="+mn-lt"/>
              </a:rPr>
              <a:t>janvier 2025, 14h-17h 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: Faculté de droit Douai + retransmission en </a:t>
            </a:r>
            <a:r>
              <a:rPr lang="fr-FR" sz="1600" dirty="0" smtClean="0">
                <a:solidFill>
                  <a:srgbClr val="000000"/>
                </a:solidFill>
                <a:latin typeface="+mn-lt"/>
              </a:rPr>
              <a:t>visioconférence 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sur inscription (lien à venir – Inscription IERDJ) </a:t>
            </a:r>
          </a:p>
          <a:p>
            <a:pPr marL="16154" marR="37960" algn="just">
              <a:spcBef>
                <a:spcPts val="1464"/>
              </a:spcBef>
            </a:pPr>
            <a:endParaRPr lang="fr-FR" sz="1600" dirty="0">
              <a:latin typeface="+mn-lt"/>
            </a:endParaRPr>
          </a:p>
          <a:p>
            <a:pPr marL="301117" marR="1114108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Atelier 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doctoral : Présentation des thèses de M. Audibert et D. </a:t>
            </a:r>
            <a:r>
              <a:rPr lang="fr-FR" sz="1600" b="1" i="1" dirty="0" err="1">
                <a:solidFill>
                  <a:srgbClr val="0070C0"/>
                </a:solidFill>
                <a:latin typeface="+mn-lt"/>
              </a:rPr>
              <a:t>Chiappini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 </a:t>
            </a:r>
          </a:p>
          <a:p>
            <a:pPr marL="15367" marR="1114108" algn="just">
              <a:spcBef>
                <a:spcPts val="0"/>
              </a:spcBef>
            </a:pPr>
            <a:r>
              <a:rPr lang="fr-FR" sz="1600" b="1" dirty="0" smtClean="0">
                <a:solidFill>
                  <a:srgbClr val="000000"/>
                </a:solidFill>
                <a:latin typeface="+mn-lt"/>
              </a:rPr>
              <a:t>30 </a:t>
            </a:r>
            <a:r>
              <a:rPr lang="fr-FR" sz="1600" b="1" dirty="0">
                <a:solidFill>
                  <a:srgbClr val="000000"/>
                </a:solidFill>
                <a:latin typeface="+mn-lt"/>
              </a:rPr>
              <a:t>janvier 2025 12h-14h, CDPC (417).  </a:t>
            </a:r>
            <a:endParaRPr lang="fr-FR" sz="1600" dirty="0">
              <a:latin typeface="+mn-lt"/>
            </a:endParaRPr>
          </a:p>
          <a:p>
            <a:pPr marL="13945" algn="just">
              <a:spcBef>
                <a:spcPts val="0"/>
              </a:spcBef>
            </a:pPr>
            <a:r>
              <a:rPr lang="fr-FR" sz="1600" dirty="0">
                <a:solidFill>
                  <a:srgbClr val="000000"/>
                </a:solidFill>
                <a:latin typeface="+mn-lt"/>
              </a:rPr>
              <a:t>Les présentations seront suivies d’une galette des rois. </a:t>
            </a:r>
            <a:endParaRPr lang="fr-FR" sz="1600" dirty="0">
              <a:latin typeface="+mn-lt"/>
            </a:endParaRPr>
          </a:p>
          <a:p>
            <a:pPr marL="25984" algn="just">
              <a:spcBef>
                <a:spcPts val="1352"/>
              </a:spcBef>
            </a:pP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* Séminaire Arts et Justice avec Lawrence Abu </a:t>
            </a:r>
            <a:r>
              <a:rPr lang="fr-FR" sz="1600" b="1" i="1" dirty="0" err="1">
                <a:solidFill>
                  <a:srgbClr val="0070C0"/>
                </a:solidFill>
                <a:latin typeface="+mn-lt"/>
              </a:rPr>
              <a:t>Hamdan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 </a:t>
            </a:r>
            <a:endParaRPr lang="fr-FR" sz="1600" dirty="0">
              <a:latin typeface="+mn-lt"/>
            </a:endParaRPr>
          </a:p>
          <a:p>
            <a:pPr marL="17907" algn="just">
              <a:spcBef>
                <a:spcPts val="0"/>
              </a:spcBef>
            </a:pPr>
            <a:r>
              <a:rPr lang="fr-FR" sz="1600" b="1" dirty="0">
                <a:solidFill>
                  <a:srgbClr val="000000"/>
                </a:solidFill>
                <a:latin typeface="+mn-lt"/>
              </a:rPr>
              <a:t>6 février 18h-20h, Lieu à confirmer  </a:t>
            </a:r>
            <a:endParaRPr lang="fr-FR" sz="1600" dirty="0">
              <a:latin typeface="+mn-lt"/>
            </a:endParaRPr>
          </a:p>
          <a:p>
            <a:pPr marL="12992" indent="3480" algn="just">
              <a:spcBef>
                <a:spcPts val="0"/>
              </a:spcBef>
            </a:pPr>
            <a:r>
              <a:rPr lang="fr-FR" sz="1600" dirty="0">
                <a:solidFill>
                  <a:srgbClr val="000000"/>
                </a:solidFill>
                <a:latin typeface="+mn-lt"/>
              </a:rPr>
              <a:t>Invité : Lawrence Abu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Hamdan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 (présent à distance) – artiste britannique et égyptien qui  travaille principalement à partir de la matière sonore, se définissant comme "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private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ear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". Il a  reçu de nombreux prix pour son œuvre qui se situe entre la preuve et l'œuvre d'art, dont le  Turner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Prize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 en 2019. Sa performance "Air Pressure" fait partie du programme du Festival  d'Automne à Paris cette année. </a:t>
            </a:r>
            <a:endParaRPr lang="fr-FR" sz="1600" dirty="0">
              <a:latin typeface="+mn-lt"/>
            </a:endParaRPr>
          </a:p>
          <a:p>
            <a:pPr marL="14897" indent="-1575" algn="just">
              <a:spcBef>
                <a:spcPts val="14"/>
              </a:spcBef>
            </a:pPr>
            <a:r>
              <a:rPr lang="fr-FR" sz="1600" dirty="0" err="1">
                <a:solidFill>
                  <a:srgbClr val="000000"/>
                </a:solidFill>
                <a:latin typeface="+mn-lt"/>
              </a:rPr>
              <a:t>Discutant.e.s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 : Catherine Bernard (histoire de l’art britannique, Paris Cité) et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un.e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discutant.e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  juriste </a:t>
            </a:r>
            <a:endParaRPr lang="fr-FR" sz="1600" dirty="0" smtClean="0">
              <a:solidFill>
                <a:srgbClr val="000000"/>
              </a:solidFill>
              <a:latin typeface="+mn-lt"/>
            </a:endParaRPr>
          </a:p>
          <a:p>
            <a:pPr marL="14897" indent="-1575" algn="just">
              <a:spcBef>
                <a:spcPts val="14"/>
              </a:spcBef>
            </a:pPr>
            <a:endParaRPr lang="fr-FR" sz="1600" dirty="0">
              <a:latin typeface="+mn-lt"/>
            </a:endParaRPr>
          </a:p>
          <a:p>
            <a:pPr marL="302857" marR="591566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b="1" i="1" dirty="0" err="1" smtClean="0">
                <a:solidFill>
                  <a:srgbClr val="0070C0"/>
                </a:solidFill>
                <a:latin typeface="+mn-lt"/>
              </a:rPr>
              <a:t>Encrochat</a:t>
            </a: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: d'une opération de </a:t>
            </a:r>
            <a:r>
              <a:rPr lang="fr-FR" sz="1600" b="1" i="1" dirty="0" err="1">
                <a:solidFill>
                  <a:srgbClr val="0070C0"/>
                </a:solidFill>
                <a:latin typeface="+mn-lt"/>
              </a:rPr>
              <a:t>cyberinfiltration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 à une saga judiciaire </a:t>
            </a: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européenne</a:t>
            </a:r>
          </a:p>
          <a:p>
            <a:pPr marL="17107" marR="591566" algn="just">
              <a:spcBef>
                <a:spcPts val="0"/>
              </a:spcBef>
            </a:pPr>
            <a:r>
              <a:rPr lang="fr-FR" sz="1600" b="1" dirty="0" smtClean="0">
                <a:solidFill>
                  <a:srgbClr val="000000"/>
                </a:solidFill>
                <a:latin typeface="+mn-lt"/>
              </a:rPr>
              <a:t>10 </a:t>
            </a:r>
            <a:r>
              <a:rPr lang="fr-FR" sz="1600" b="1" dirty="0">
                <a:solidFill>
                  <a:srgbClr val="000000"/>
                </a:solidFill>
                <a:latin typeface="+mn-lt"/>
              </a:rPr>
              <a:t>mars 10h-13h, salle de séminaire 1 bât. Weber </a:t>
            </a:r>
            <a:endParaRPr lang="fr-FR" sz="1600" dirty="0">
              <a:latin typeface="+mn-lt"/>
            </a:endParaRPr>
          </a:p>
          <a:p>
            <a:pPr marL="13945" indent="7125" algn="just">
              <a:spcBef>
                <a:spcPts val="0"/>
              </a:spcBef>
            </a:pPr>
            <a:r>
              <a:rPr lang="fr-FR" sz="1600" b="1" dirty="0">
                <a:solidFill>
                  <a:srgbClr val="000000"/>
                </a:solidFill>
                <a:latin typeface="+mn-lt"/>
              </a:rPr>
              <a:t>Séminaire fermé 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avec Antoine Berthelot, substitut général JIRS à la CA de Douai et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Giulia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 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Lasagni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 (sous réserve</a:t>
            </a:r>
            <a:r>
              <a:rPr lang="fr-FR" sz="160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13945" indent="7125" algn="just">
              <a:spcBef>
                <a:spcPts val="4"/>
              </a:spcBef>
            </a:pPr>
            <a:r>
              <a:rPr lang="fr-FR" sz="1600" dirty="0">
                <a:solidFill>
                  <a:srgbClr val="000000"/>
                </a:solidFill>
                <a:latin typeface="+mn-lt"/>
              </a:rPr>
              <a:t> </a:t>
            </a:r>
            <a:endParaRPr lang="fr-FR" sz="1600" dirty="0">
              <a:latin typeface="+mn-lt"/>
            </a:endParaRPr>
          </a:p>
          <a:p>
            <a:pPr marL="301904" marR="75717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Visite 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du laboratoire du Commandement du ministère de l'intérieur dans le cyberespace </a:t>
            </a:r>
            <a:endParaRPr lang="fr-FR" sz="1600" b="1" i="1" dirty="0" smtClean="0">
              <a:solidFill>
                <a:srgbClr val="0070C0"/>
              </a:solidFill>
              <a:latin typeface="+mn-lt"/>
            </a:endParaRPr>
          </a:p>
          <a:p>
            <a:pPr marL="16154" marR="75717" algn="just">
              <a:spcBef>
                <a:spcPts val="0"/>
              </a:spcBef>
            </a:pPr>
            <a:r>
              <a:rPr lang="fr-FR" sz="1600" b="1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fr-FR" sz="1600" b="1" dirty="0">
                <a:solidFill>
                  <a:srgbClr val="000000"/>
                </a:solidFill>
                <a:latin typeface="+mn-lt"/>
              </a:rPr>
              <a:t>21 mars 2025 – 9h-11h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, nombre de places très limité, sur inscription </a:t>
            </a:r>
            <a:endParaRPr lang="fr-FR" sz="1600" dirty="0">
              <a:latin typeface="+mn-lt"/>
            </a:endParaRPr>
          </a:p>
          <a:p>
            <a:pPr marL="25984" algn="just">
              <a:spcBef>
                <a:spcPts val="1420"/>
              </a:spcBef>
            </a:pP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* Séminaire Arts et Justice : Vivre et voir avec Charles </a:t>
            </a:r>
            <a:r>
              <a:rPr lang="fr-FR" sz="1600" b="1" i="1" dirty="0" err="1">
                <a:solidFill>
                  <a:srgbClr val="0070C0"/>
                </a:solidFill>
                <a:latin typeface="+mn-lt"/>
              </a:rPr>
              <a:t>Reznikoff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 </a:t>
            </a:r>
            <a:endParaRPr lang="fr-FR" sz="1600" dirty="0">
              <a:latin typeface="+mn-lt"/>
            </a:endParaRPr>
          </a:p>
          <a:p>
            <a:pPr marL="15367" algn="just">
              <a:spcBef>
                <a:spcPts val="0"/>
              </a:spcBef>
            </a:pPr>
            <a:r>
              <a:rPr lang="fr-FR" sz="1600" b="1" dirty="0">
                <a:solidFill>
                  <a:srgbClr val="000000"/>
                </a:solidFill>
                <a:latin typeface="+mn-lt"/>
              </a:rPr>
              <a:t>31 mars 17h-19h Lieu à confirmer - </a:t>
            </a:r>
            <a:endParaRPr lang="fr-FR" sz="1600" dirty="0">
              <a:latin typeface="+mn-lt"/>
            </a:endParaRPr>
          </a:p>
          <a:p>
            <a:pPr marL="16472" indent="2692" algn="just">
              <a:spcBef>
                <a:spcPts val="0"/>
              </a:spcBef>
            </a:pPr>
            <a:r>
              <a:rPr lang="fr-FR" sz="1600" dirty="0">
                <a:solidFill>
                  <a:srgbClr val="000000"/>
                </a:solidFill>
                <a:latin typeface="+mn-lt"/>
              </a:rPr>
              <a:t>Séance autour de l'œuvre du poète américain Charles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Reznikoff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, composée à partir d'archives  judiciaires. Projection du film (41'), en présence </a:t>
            </a:r>
            <a:r>
              <a:rPr lang="fr-FR" sz="1600">
                <a:solidFill>
                  <a:srgbClr val="000000"/>
                </a:solidFill>
                <a:latin typeface="+mn-lt"/>
              </a:rPr>
              <a:t>des </a:t>
            </a:r>
            <a:r>
              <a:rPr lang="fr-FR" sz="1600" smtClean="0">
                <a:solidFill>
                  <a:srgbClr val="000000"/>
                </a:solidFill>
                <a:latin typeface="+mn-lt"/>
              </a:rPr>
              <a:t>réalisateurs</a:t>
            </a:r>
            <a:endParaRPr lang="fr-FR" sz="1600" dirty="0">
              <a:latin typeface="+mn-lt"/>
            </a:endParaRPr>
          </a:p>
          <a:p>
            <a:pPr marL="16472" marR="43028" indent="1740" algn="just">
              <a:spcBef>
                <a:spcPts val="1420"/>
              </a:spcBef>
            </a:pPr>
            <a:r>
              <a:rPr lang="fr-FR" sz="1600" b="1" dirty="0">
                <a:solidFill>
                  <a:srgbClr val="0070C0"/>
                </a:solidFill>
                <a:latin typeface="+mn-lt"/>
              </a:rPr>
              <a:t>* 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Les printemps du droit - Raisonner la raison d'État : Où en est l'Europe ? </a:t>
            </a:r>
            <a:r>
              <a:rPr lang="fr-FR" sz="1600" b="1" dirty="0">
                <a:solidFill>
                  <a:srgbClr val="000000"/>
                </a:solidFill>
                <a:latin typeface="+mn-lt"/>
              </a:rPr>
              <a:t>19-20 ou 26-27 mai 2025, Université Paris Nanterre et/ou Académie des Sciences morales </a:t>
            </a:r>
            <a:endParaRPr lang="fr-FR" sz="1600" dirty="0">
              <a:latin typeface="+mn-lt"/>
            </a:endParaRPr>
          </a:p>
          <a:p>
            <a:pPr algn="just">
              <a:spcBef>
                <a:spcPts val="38"/>
              </a:spcBef>
            </a:pPr>
            <a:r>
              <a:rPr lang="fr-FR" sz="1600" dirty="0">
                <a:solidFill>
                  <a:srgbClr val="000000"/>
                </a:solidFill>
                <a:latin typeface="+mn-lt"/>
              </a:rPr>
              <a:t>Journée d’études internationale 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co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-organisée par le CDPC et l’ARPE (</a:t>
            </a:r>
            <a:r>
              <a:rPr lang="fr-FR" sz="1600" dirty="0" err="1">
                <a:solidFill>
                  <a:srgbClr val="000000"/>
                </a:solidFill>
                <a:latin typeface="+mn-lt"/>
              </a:rPr>
              <a:t>save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 the date)  </a:t>
            </a:r>
            <a:endParaRPr lang="fr-FR" sz="1600" dirty="0">
              <a:latin typeface="+mn-lt"/>
            </a:endParaRPr>
          </a:p>
          <a:p>
            <a:pPr marL="25984" algn="just">
              <a:spcBef>
                <a:spcPts val="1352"/>
              </a:spcBef>
            </a:pP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* </a:t>
            </a:r>
            <a:r>
              <a:rPr lang="fr-FR" sz="1600" b="1" i="1" dirty="0" err="1">
                <a:solidFill>
                  <a:srgbClr val="0070C0"/>
                </a:solidFill>
                <a:latin typeface="+mn-lt"/>
              </a:rPr>
              <a:t>Doctoriales</a:t>
            </a:r>
            <a:r>
              <a:rPr lang="fr-FR" sz="1600" b="1" i="1" dirty="0">
                <a:solidFill>
                  <a:srgbClr val="0070C0"/>
                </a:solidFill>
                <a:latin typeface="+mn-lt"/>
              </a:rPr>
              <a:t>  </a:t>
            </a:r>
            <a:endParaRPr lang="fr-FR" sz="1600" dirty="0">
              <a:latin typeface="+mn-lt"/>
            </a:endParaRPr>
          </a:p>
          <a:p>
            <a:pPr marL="4115" algn="just">
              <a:spcBef>
                <a:spcPts val="0"/>
              </a:spcBef>
            </a:pPr>
            <a:r>
              <a:rPr lang="fr-FR" sz="1600" b="1" dirty="0">
                <a:solidFill>
                  <a:srgbClr val="000000"/>
                </a:solidFill>
                <a:latin typeface="+mn-lt"/>
              </a:rPr>
              <a:t>Juin 2025, Lieu et date à déterminer. </a:t>
            </a:r>
            <a:endParaRPr lang="fr-FR" sz="1600" dirty="0">
              <a:latin typeface="+mn-lt"/>
            </a:endParaRPr>
          </a:p>
          <a:p>
            <a:pPr marL="16154" indent="-4585" algn="just">
              <a:spcBef>
                <a:spcPts val="0"/>
              </a:spcBef>
            </a:pPr>
            <a:r>
              <a:rPr lang="fr-FR" sz="1600" dirty="0">
                <a:solidFill>
                  <a:srgbClr val="000000"/>
                </a:solidFill>
                <a:latin typeface="+mn-lt"/>
              </a:rPr>
              <a:t>Proposition de conférence inaugurale : </a:t>
            </a:r>
            <a:r>
              <a:rPr lang="fr-FR" sz="1600" i="1" dirty="0">
                <a:solidFill>
                  <a:srgbClr val="000000"/>
                </a:solidFill>
                <a:latin typeface="+mn-lt"/>
              </a:rPr>
              <a:t>Marc </a:t>
            </a:r>
            <a:r>
              <a:rPr lang="fr-FR" sz="1600" i="1" dirty="0" err="1">
                <a:solidFill>
                  <a:srgbClr val="000000"/>
                </a:solidFill>
                <a:latin typeface="+mn-lt"/>
              </a:rPr>
              <a:t>Touillier</a:t>
            </a:r>
            <a:r>
              <a:rPr lang="fr-FR" sz="1600" i="1" dirty="0">
                <a:solidFill>
                  <a:srgbClr val="000000"/>
                </a:solidFill>
                <a:latin typeface="+mn-lt"/>
              </a:rPr>
              <a:t>, Les méthodes de contrôle du Conseil  constitutionnel (de la légalité à la proportionnalité)</a:t>
            </a:r>
            <a:endParaRPr lang="fr-FR" sz="1600" dirty="0">
              <a:latin typeface="+mn-lt"/>
            </a:endParaRPr>
          </a:p>
          <a:p>
            <a:r>
              <a:rPr lang="fr-FR" sz="1200" dirty="0"/>
              <a:t/>
            </a:r>
            <a:br>
              <a:rPr lang="fr-FR" sz="1200" dirty="0"/>
            </a:br>
            <a:endParaRPr lang="fr-FR" sz="1200" dirty="0">
              <a:solidFill>
                <a:srgbClr val="000000"/>
              </a:solidFill>
              <a:latin typeface="Helvetica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35802" y="2470405"/>
            <a:ext cx="722631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Programmation </a:t>
            </a:r>
            <a:r>
              <a:rPr lang="fr-FR" sz="4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scientifique</a:t>
            </a:r>
          </a:p>
          <a:p>
            <a:r>
              <a:rPr lang="fr-FR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CDPC</a:t>
            </a:r>
          </a:p>
          <a:p>
            <a:r>
              <a:rPr lang="fr-FR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188" tIns="30188" rIns="30188" bIns="30188" numCol="1" spcCol="38100" rtlCol="0" anchor="ctr">
        <a:spAutoFit/>
      </a:bodyPr>
      <a:lstStyle>
        <a:defPPr marL="0" marR="0" indent="0" algn="ctr" defTabSz="6802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188" tIns="30188" rIns="30188" bIns="30188" numCol="1" spcCol="38100" rtlCol="0" anchor="ctr">
        <a:spAutoFit/>
      </a:bodyPr>
      <a:lstStyle>
        <a:defPPr marL="0" marR="0" indent="0" algn="ctr" defTabSz="200937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188" tIns="30188" rIns="30188" bIns="30188" numCol="1" spcCol="38100" rtlCol="0" anchor="ctr">
        <a:spAutoFit/>
      </a:bodyPr>
      <a:lstStyle>
        <a:defPPr marL="0" marR="0" indent="0" algn="ctr" defTabSz="6802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188" tIns="30188" rIns="30188" bIns="30188" numCol="1" spcCol="38100" rtlCol="0" anchor="ctr">
        <a:spAutoFit/>
      </a:bodyPr>
      <a:lstStyle>
        <a:defPPr marL="0" marR="0" indent="0" algn="ctr" defTabSz="200937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468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Helvetica Neue</vt:lpstr>
      <vt:lpstr>Helvetica Neue Medium</vt:lpstr>
      <vt:lpstr>21_BasicWhite</vt:lpstr>
      <vt:lpstr>Semestre 2  2024-2025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Semestre 2  2024-2025</dc:title>
  <dc:creator>Lacroix-gemin Yannique</dc:creator>
  <cp:lastModifiedBy>Lacroix-gemin Yannique</cp:lastModifiedBy>
  <cp:revision>9</cp:revision>
  <dcterms:modified xsi:type="dcterms:W3CDTF">2024-12-10T08:02:39Z</dcterms:modified>
</cp:coreProperties>
</file>